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610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— see talking points, Slide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OPPORTUNITY — see talking points, Slide 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ALREADY HAPPENING — see talking points, Slide 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WORKS — see talking points, Slide 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INTRODUCING RETAINHER — see talking points, Slide 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YOU GET — see talking points, Slide 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INVITATION — see talking points, Slide 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-2011680"/>
            <a:ext cx="5669280" cy="5669280"/>
          </a:xfrm>
          <a:prstGeom prst="ellipse">
            <a:avLst/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10424160" y="4206240"/>
            <a:ext cx="4206240" cy="4206240"/>
          </a:xfrm>
          <a:prstGeom prst="ellipse">
            <a:avLst/>
          </a:prstGeom>
          <a:solidFill>
            <a:srgbClr val="F48114">
              <a:alpha val="14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Shape 2"/>
          <p:cNvSpPr/>
          <p:nvPr/>
        </p:nvSpPr>
        <p:spPr>
          <a:xfrm>
            <a:off x="685800" y="640080"/>
            <a:ext cx="9601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A3B8">
                <a:alpha val="28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pic>
        <p:nvPicPr>
          <p:cNvPr id="5" name="Image 0" descr="/home/claude/build/assets/image-1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264" y="731520"/>
            <a:ext cx="429768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85800" y="22860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SEEHER INITIATIVE  ·  MASTER BUILDERS TASMANIA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85800" y="2651760"/>
            <a:ext cx="10058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RetainHER</a:t>
            </a:r>
            <a:endParaRPr lang="en-US" sz="8000" dirty="0"/>
          </a:p>
        </p:txBody>
      </p:sp>
      <p:sp>
        <p:nvSpPr>
          <p:cNvPr id="8" name="Text 5"/>
          <p:cNvSpPr/>
          <p:nvPr/>
        </p:nvSpPr>
        <p:spPr>
          <a:xfrm>
            <a:off x="685800" y="4114800"/>
            <a:ext cx="8961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900" dirty="0">
                <a:solidFill>
                  <a:srgbClr val="D9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Keeping women in construction — and building a stronger Tasmanian industry, together.</a:t>
            </a:r>
            <a:endParaRPr lang="en-US" sz="1900" dirty="0"/>
          </a:p>
        </p:txBody>
      </p:sp>
      <p:sp>
        <p:nvSpPr>
          <p:cNvPr id="9" name="Shape 6"/>
          <p:cNvSpPr/>
          <p:nvPr/>
        </p:nvSpPr>
        <p:spPr>
          <a:xfrm>
            <a:off x="685800" y="5349240"/>
            <a:ext cx="384048" cy="384048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384" y="5449824"/>
            <a:ext cx="182880" cy="1828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16152" y="5330952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 ·  Monday 22 June 2026  ·  Master Builders Tasmania, Cambridge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68580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AEB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through the Australian Government's Building Women's Careers Program  ·  Delivered with High Risk Work Solutions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66928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85800" y="841248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The biggest workforce opportunity in a generation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needs more people than ever — and the most under-tapped talent pool is women who want to be here.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85800" y="2331720"/>
            <a:ext cx="2457450" cy="1874520"/>
          </a:xfrm>
          <a:prstGeom prst="roundRect">
            <a:avLst>
              <a:gd name="adj" fmla="val 4390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4"/>
          <p:cNvSpPr/>
          <p:nvPr/>
        </p:nvSpPr>
        <p:spPr>
          <a:xfrm>
            <a:off x="795528" y="2569464"/>
            <a:ext cx="223799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500,000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868680" y="3291840"/>
            <a:ext cx="20916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workers needed nationally in the next 3–5 years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463290" y="2331720"/>
            <a:ext cx="2457450" cy="1874520"/>
          </a:xfrm>
          <a:prstGeom prst="roundRect">
            <a:avLst>
              <a:gd name="adj" fmla="val 4390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7"/>
          <p:cNvSpPr/>
          <p:nvPr/>
        </p:nvSpPr>
        <p:spPr>
          <a:xfrm>
            <a:off x="3573018" y="2569464"/>
            <a:ext cx="223799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40,000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3646170" y="3291840"/>
            <a:ext cx="20916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workers Tasmania needs by 2033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240780" y="2331720"/>
            <a:ext cx="2457450" cy="1874520"/>
          </a:xfrm>
          <a:prstGeom prst="roundRect">
            <a:avLst>
              <a:gd name="adj" fmla="val 4390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Text 10"/>
          <p:cNvSpPr/>
          <p:nvPr/>
        </p:nvSpPr>
        <p:spPr>
          <a:xfrm>
            <a:off x="6350508" y="2569464"/>
            <a:ext cx="223799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1 in 2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6423660" y="3291840"/>
            <a:ext cx="20916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Tasmanians are women — talent we've barely tapped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9018270" y="2331720"/>
            <a:ext cx="2457450" cy="1874520"/>
          </a:xfrm>
          <a:prstGeom prst="roundRect">
            <a:avLst>
              <a:gd name="adj" fmla="val 4390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3"/>
          <p:cNvSpPr/>
          <p:nvPr/>
        </p:nvSpPr>
        <p:spPr>
          <a:xfrm>
            <a:off x="9127998" y="2569464"/>
            <a:ext cx="223799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15%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9201150" y="3291840"/>
            <a:ext cx="209169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50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construction workforce are women — room to grow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85800" y="4663440"/>
            <a:ext cx="10789920" cy="1234440"/>
          </a:xfrm>
          <a:prstGeom prst="roundRect">
            <a:avLst>
              <a:gd name="adj" fmla="val 6667"/>
            </a:avLst>
          </a:prstGeom>
          <a:solidFill>
            <a:srgbClr val="1F3A8F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Shape 16"/>
          <p:cNvSpPr/>
          <p:nvPr/>
        </p:nvSpPr>
        <p:spPr>
          <a:xfrm>
            <a:off x="1005840" y="5029200"/>
            <a:ext cx="502920" cy="502920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144" y="5175504"/>
            <a:ext cx="210312" cy="210312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1691640" y="4754880"/>
            <a:ext cx="9464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our chance.  </a:t>
            </a:r>
            <a:r>
              <a:rPr lang="en-US" sz="1450" dirty="0">
                <a:solidFill>
                  <a:srgbClr val="D9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woman we attract and keep is a skilled worker filling a gap, a stronger team, and a safer, more productive site. Backing women isn’t a nice to have — it's the smartest workforce strategy we have.</a:t>
            </a:r>
            <a:endParaRPr lang="en-US" sz="1450" dirty="0"/>
          </a:p>
        </p:txBody>
      </p:sp>
      <p:sp>
        <p:nvSpPr>
          <p:cNvPr id="21" name="Text 18"/>
          <p:cNvSpPr/>
          <p:nvPr/>
        </p:nvSpPr>
        <p:spPr>
          <a:xfrm>
            <a:off x="685800" y="64008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 ·  Master Builders Tasmania  ·  Powered by High Risk Work Solutions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66928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UNDERWAY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85800" y="841248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The change is already happening — right here in Tasmania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85800" y="1828800"/>
            <a:ext cx="3352800" cy="26974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A3B8">
                <a:alpha val="28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978408" y="2139696"/>
            <a:ext cx="548640" cy="548640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712" y="2286000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621280" y="2121408"/>
            <a:ext cx="1188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4×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978408" y="2834640"/>
            <a:ext cx="280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Contact Group</a:t>
            </a:r>
            <a:endParaRPr lang="en-US" sz="1900" dirty="0"/>
          </a:p>
        </p:txBody>
      </p:sp>
      <p:sp>
        <p:nvSpPr>
          <p:cNvPr id="9" name="Text 6"/>
          <p:cNvSpPr/>
          <p:nvPr/>
        </p:nvSpPr>
        <p:spPr>
          <a:xfrm>
            <a:off x="978408" y="3310128"/>
            <a:ext cx="278587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2 to 8 women on the tools in five years — and 30 women across the business. Deliberate, sustained, still growing.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404360" y="1828800"/>
            <a:ext cx="3352800" cy="26974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A3B8">
                <a:alpha val="28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1" name="Shape 8"/>
          <p:cNvSpPr/>
          <p:nvPr/>
        </p:nvSpPr>
        <p:spPr>
          <a:xfrm>
            <a:off x="4696968" y="2139696"/>
            <a:ext cx="548640" cy="548640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3272" y="2286000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339840" y="2121408"/>
            <a:ext cx="1188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2025</a:t>
            </a:r>
            <a:endParaRPr lang="en-US" sz="3000" dirty="0"/>
          </a:p>
        </p:txBody>
      </p:sp>
      <p:sp>
        <p:nvSpPr>
          <p:cNvPr id="14" name="Text 10"/>
          <p:cNvSpPr/>
          <p:nvPr/>
        </p:nvSpPr>
        <p:spPr>
          <a:xfrm>
            <a:off x="4696968" y="2834640"/>
            <a:ext cx="280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Howrah Plumbing</a:t>
            </a:r>
            <a:endParaRPr lang="en-US" sz="1900" dirty="0"/>
          </a:p>
        </p:txBody>
      </p:sp>
      <p:sp>
        <p:nvSpPr>
          <p:cNvPr id="15" name="Text 11"/>
          <p:cNvSpPr/>
          <p:nvPr/>
        </p:nvSpPr>
        <p:spPr>
          <a:xfrm>
            <a:off x="4696968" y="3310128"/>
            <a:ext cx="278587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Cath McDowell — winner of Tasmania's 2025 NAWIC Crystal Vision Award — has built a business known as a place women stay.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8122920" y="1828800"/>
            <a:ext cx="3352800" cy="26974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9AA3B8">
                <a:alpha val="28000"/>
              </a:srgbClr>
            </a:outerShdw>
          </a:effectLst>
        </p:spPr>
        <p:txBody>
          <a:bodyPr/>
          <a:lstStyle/>
          <a:p>
            <a:endParaRPr lang="en-AU"/>
          </a:p>
        </p:txBody>
      </p:sp>
      <p:sp>
        <p:nvSpPr>
          <p:cNvPr id="17" name="Shape 13"/>
          <p:cNvSpPr/>
          <p:nvPr/>
        </p:nvSpPr>
        <p:spPr>
          <a:xfrm>
            <a:off x="8415528" y="2139696"/>
            <a:ext cx="548640" cy="548640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1832" y="2286000"/>
            <a:ext cx="256032" cy="25603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0058400" y="2121408"/>
            <a:ext cx="1188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F48114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NEW</a:t>
            </a:r>
            <a:endParaRPr lang="en-US" sz="3000" dirty="0"/>
          </a:p>
        </p:txBody>
      </p:sp>
      <p:sp>
        <p:nvSpPr>
          <p:cNvPr id="20" name="Text 15"/>
          <p:cNvSpPr/>
          <p:nvPr/>
        </p:nvSpPr>
        <p:spPr>
          <a:xfrm>
            <a:off x="8415528" y="2834640"/>
            <a:ext cx="280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The GO Company</a:t>
            </a:r>
            <a:endParaRPr lang="en-US" sz="1900" dirty="0"/>
          </a:p>
        </p:txBody>
      </p:sp>
      <p:sp>
        <p:nvSpPr>
          <p:cNvPr id="21" name="Text 16"/>
          <p:cNvSpPr/>
          <p:nvPr/>
        </p:nvSpPr>
        <p:spPr>
          <a:xfrm>
            <a:off x="8415528" y="3310128"/>
            <a:ext cx="278587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Tasmanian start-up solving a problem no one else would — and turning it into a movement others are joining.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685800" y="4754880"/>
            <a:ext cx="10789920" cy="1097280"/>
          </a:xfrm>
          <a:prstGeom prst="roundRect">
            <a:avLst>
              <a:gd name="adj" fmla="val 7500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18"/>
          <p:cNvSpPr/>
          <p:nvPr/>
        </p:nvSpPr>
        <p:spPr>
          <a:xfrm>
            <a:off x="1005840" y="4846320"/>
            <a:ext cx="10149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 b="1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Master Builders Tasmania is already acting:  </a:t>
            </a:r>
            <a:r>
              <a:rPr lang="en-US" sz="14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SeeHER, RetainHER, our Industry Voices survey and Women Building Australia. The proof is in — now let's make it the norm, not the exception.</a:t>
            </a:r>
            <a:endParaRPr lang="en-US" sz="1450" dirty="0"/>
          </a:p>
        </p:txBody>
      </p:sp>
      <p:sp>
        <p:nvSpPr>
          <p:cNvPr id="24" name="Text 19"/>
          <p:cNvSpPr/>
          <p:nvPr/>
        </p:nvSpPr>
        <p:spPr>
          <a:xfrm>
            <a:off x="685800" y="64008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 ·  Master Builders Tasmania  ·  Powered by High Risk Work Solutions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66928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WORKS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85800" y="841248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What keeps women in our industry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1627632"/>
            <a:ext cx="10789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good news: the things that make women stay are all within an employer's control.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85800" y="219456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331720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44168" y="211226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Pride in the work</a:t>
            </a:r>
            <a:endParaRPr lang="en-US" sz="1450" dirty="0"/>
          </a:p>
        </p:txBody>
      </p:sp>
      <p:sp>
        <p:nvSpPr>
          <p:cNvPr id="8" name="Text 5"/>
          <p:cNvSpPr/>
          <p:nvPr/>
        </p:nvSpPr>
        <p:spPr>
          <a:xfrm>
            <a:off x="1344168" y="247802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tangible “I built that” — the same pull that keeps anyone in the trades.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404360" y="219456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1520" y="2331720"/>
            <a:ext cx="237744" cy="23774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062728" y="211226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A team that has their back</a:t>
            </a:r>
            <a:endParaRPr lang="en-US" sz="1450" dirty="0"/>
          </a:p>
        </p:txBody>
      </p:sp>
      <p:sp>
        <p:nvSpPr>
          <p:cNvPr id="12" name="Text 8"/>
          <p:cNvSpPr/>
          <p:nvPr/>
        </p:nvSpPr>
        <p:spPr>
          <a:xfrm>
            <a:off x="5062728" y="247802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camaraderie and a culture where respect is non-negotiable.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8122920" y="219456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0080" y="2331720"/>
            <a:ext cx="237744" cy="23774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8781288" y="211226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Leaders who set the tone</a:t>
            </a:r>
            <a:endParaRPr lang="en-US" sz="1450" dirty="0"/>
          </a:p>
        </p:txBody>
      </p:sp>
      <p:sp>
        <p:nvSpPr>
          <p:cNvPr id="16" name="Text 11"/>
          <p:cNvSpPr/>
          <p:nvPr/>
        </p:nvSpPr>
        <p:spPr>
          <a:xfrm>
            <a:off x="8781288" y="247802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leadership that backs people up — and role models to aspire to.</a:t>
            </a:r>
            <a:endParaRPr lang="en-US" sz="1150" dirty="0"/>
          </a:p>
        </p:txBody>
      </p:sp>
      <p:sp>
        <p:nvSpPr>
          <p:cNvPr id="17" name="Shape 12"/>
          <p:cNvSpPr/>
          <p:nvPr/>
        </p:nvSpPr>
        <p:spPr>
          <a:xfrm>
            <a:off x="685800" y="352044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3657600"/>
            <a:ext cx="237744" cy="23774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44168" y="343814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Mentoring &amp; pathways</a:t>
            </a:r>
            <a:endParaRPr lang="en-US" sz="1450" dirty="0"/>
          </a:p>
        </p:txBody>
      </p:sp>
      <p:sp>
        <p:nvSpPr>
          <p:cNvPr id="20" name="Text 14"/>
          <p:cNvSpPr/>
          <p:nvPr/>
        </p:nvSpPr>
        <p:spPr>
          <a:xfrm>
            <a:off x="1344168" y="380390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Confidence, direction and a clear route to grow a career, not just a job.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4404360" y="352044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1520" y="3657600"/>
            <a:ext cx="237744" cy="237744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5062728" y="343814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Flexibility that works</a:t>
            </a:r>
            <a:endParaRPr lang="en-US" sz="1450" dirty="0"/>
          </a:p>
        </p:txBody>
      </p:sp>
      <p:sp>
        <p:nvSpPr>
          <p:cNvPr id="24" name="Text 17"/>
          <p:cNvSpPr/>
          <p:nvPr/>
        </p:nvSpPr>
        <p:spPr>
          <a:xfrm>
            <a:off x="5062728" y="380390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Arrangements that make a trade career and family life add up.</a:t>
            </a:r>
            <a:endParaRPr lang="en-US" sz="1150" dirty="0"/>
          </a:p>
        </p:txBody>
      </p:sp>
      <p:sp>
        <p:nvSpPr>
          <p:cNvPr id="25" name="Shape 18"/>
          <p:cNvSpPr/>
          <p:nvPr/>
        </p:nvSpPr>
        <p:spPr>
          <a:xfrm>
            <a:off x="8122920" y="3520440"/>
            <a:ext cx="512064" cy="512064"/>
          </a:xfrm>
          <a:prstGeom prst="ellipse">
            <a:avLst/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60080" y="3657600"/>
            <a:ext cx="237744" cy="237744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8781288" y="3438144"/>
            <a:ext cx="26944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Being genuinely included</a:t>
            </a:r>
            <a:endParaRPr lang="en-US" sz="1450" dirty="0"/>
          </a:p>
        </p:txBody>
      </p:sp>
      <p:sp>
        <p:nvSpPr>
          <p:cNvPr id="28" name="Text 20"/>
          <p:cNvSpPr/>
          <p:nvPr/>
        </p:nvSpPr>
        <p:spPr>
          <a:xfrm>
            <a:off x="8781288" y="3803904"/>
            <a:ext cx="26761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Amenities, PPE and everyday signals that say: you belong here.</a:t>
            </a:r>
            <a:endParaRPr lang="en-US" sz="1150" dirty="0"/>
          </a:p>
        </p:txBody>
      </p:sp>
      <p:sp>
        <p:nvSpPr>
          <p:cNvPr id="29" name="Text 21"/>
          <p:cNvSpPr/>
          <p:nvPr/>
        </p:nvSpPr>
        <p:spPr>
          <a:xfrm>
            <a:off x="685800" y="5029200"/>
            <a:ext cx="10789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stayed because I love it. It's a dream come true. I now realise the hardship I faced was to prepare me to help others on their journey.”   </a:t>
            </a:r>
            <a:r>
              <a:rPr lang="en-US" sz="1450" b="1" dirty="0">
                <a:solidFill>
                  <a:srgbClr val="1F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Chey Sullivan, Electrician, 6 years in construction</a:t>
            </a:r>
            <a:endParaRPr lang="en-US" sz="1450" dirty="0"/>
          </a:p>
        </p:txBody>
      </p:sp>
      <p:sp>
        <p:nvSpPr>
          <p:cNvPr id="30" name="Text 22"/>
          <p:cNvSpPr/>
          <p:nvPr/>
        </p:nvSpPr>
        <p:spPr>
          <a:xfrm>
            <a:off x="685800" y="64008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 ·  Master Builders Tasmania  ·  Powered by High Risk Work Solutions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F3A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418320" y="-2377440"/>
            <a:ext cx="5486400" cy="5486400"/>
          </a:xfrm>
          <a:prstGeom prst="ellipse">
            <a:avLst/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Text 1"/>
          <p:cNvSpPr/>
          <p:nvPr/>
        </p:nvSpPr>
        <p:spPr>
          <a:xfrm>
            <a:off x="685800" y="64008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STEP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85800" y="932688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Introducing RetainHER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85800" y="1783080"/>
            <a:ext cx="10515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D9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practical, made-in-Tasmania resource that helps every builder do what our best employers already do — and makes it easy.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85800" y="2697480"/>
            <a:ext cx="5166360" cy="1600200"/>
          </a:xfrm>
          <a:prstGeom prst="roundRect">
            <a:avLst>
              <a:gd name="adj" fmla="val 5143"/>
            </a:avLst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7" name="Shape 5"/>
          <p:cNvSpPr/>
          <p:nvPr/>
        </p:nvSpPr>
        <p:spPr>
          <a:xfrm>
            <a:off x="960120" y="2990088"/>
            <a:ext cx="566928" cy="566928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712" y="3154680"/>
            <a:ext cx="237744" cy="23774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91640" y="295351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15 practical modules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1691640" y="3410712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awareness to action. Take the full program, a themed cluster, or a single module.</a:t>
            </a:r>
            <a:endParaRPr lang="en-US" sz="1250" dirty="0"/>
          </a:p>
        </p:txBody>
      </p:sp>
      <p:sp>
        <p:nvSpPr>
          <p:cNvPr id="11" name="Shape 8"/>
          <p:cNvSpPr/>
          <p:nvPr/>
        </p:nvSpPr>
        <p:spPr>
          <a:xfrm>
            <a:off x="6309360" y="2697480"/>
            <a:ext cx="5166360" cy="1600200"/>
          </a:xfrm>
          <a:prstGeom prst="roundRect">
            <a:avLst>
              <a:gd name="adj" fmla="val 5143"/>
            </a:avLst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Shape 9"/>
          <p:cNvSpPr/>
          <p:nvPr/>
        </p:nvSpPr>
        <p:spPr>
          <a:xfrm>
            <a:off x="6583680" y="2990088"/>
            <a:ext cx="566928" cy="566928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8272" y="3154680"/>
            <a:ext cx="237744" cy="23774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315200" y="295351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Built for our builders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7315200" y="3410712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small and medium businesses — not just big firms with HR teams.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85800" y="4617720"/>
            <a:ext cx="5166360" cy="1600200"/>
          </a:xfrm>
          <a:prstGeom prst="roundRect">
            <a:avLst>
              <a:gd name="adj" fmla="val 5143"/>
            </a:avLst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Shape 13"/>
          <p:cNvSpPr/>
          <p:nvPr/>
        </p:nvSpPr>
        <p:spPr>
          <a:xfrm>
            <a:off x="960120" y="4910328"/>
            <a:ext cx="566928" cy="566928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4712" y="5074920"/>
            <a:ext cx="237744" cy="23774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691640" y="48737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Flexible to deliver</a:t>
            </a:r>
            <a:endParaRPr lang="en-US" sz="1700" dirty="0"/>
          </a:p>
        </p:txBody>
      </p:sp>
      <p:sp>
        <p:nvSpPr>
          <p:cNvPr id="20" name="Text 15"/>
          <p:cNvSpPr/>
          <p:nvPr/>
        </p:nvSpPr>
        <p:spPr>
          <a:xfrm>
            <a:off x="1691640" y="5330952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Face-to-face, online or hybrid — by MBT, trained champions or specialists.</a:t>
            </a:r>
            <a:endParaRPr lang="en-US" sz="1250" dirty="0"/>
          </a:p>
        </p:txBody>
      </p:sp>
      <p:sp>
        <p:nvSpPr>
          <p:cNvPr id="21" name="Shape 16"/>
          <p:cNvSpPr/>
          <p:nvPr/>
        </p:nvSpPr>
        <p:spPr>
          <a:xfrm>
            <a:off x="6309360" y="4617720"/>
            <a:ext cx="5166360" cy="1600200"/>
          </a:xfrm>
          <a:prstGeom prst="roundRect">
            <a:avLst>
              <a:gd name="adj" fmla="val 5143"/>
            </a:avLst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2" name="Shape 17"/>
          <p:cNvSpPr/>
          <p:nvPr/>
        </p:nvSpPr>
        <p:spPr>
          <a:xfrm>
            <a:off x="6583680" y="4910328"/>
            <a:ext cx="566928" cy="566928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8272" y="5074920"/>
            <a:ext cx="237744" cy="237744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315200" y="4873752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Backs your legal duty</a:t>
            </a:r>
            <a:endParaRPr lang="en-US" sz="1700" dirty="0"/>
          </a:p>
        </p:txBody>
      </p:sp>
      <p:sp>
        <p:nvSpPr>
          <p:cNvPr id="25" name="Text 19"/>
          <p:cNvSpPr/>
          <p:nvPr/>
        </p:nvSpPr>
        <p:spPr>
          <a:xfrm>
            <a:off x="7315200" y="5330952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Mapped to the Positive Duty under the Sex Discrimination Act — so it counts.</a:t>
            </a:r>
            <a:endParaRPr lang="en-US" sz="1250" dirty="0"/>
          </a:p>
        </p:txBody>
      </p:sp>
      <p:sp>
        <p:nvSpPr>
          <p:cNvPr id="26" name="Text 20"/>
          <p:cNvSpPr/>
          <p:nvPr/>
        </p:nvSpPr>
        <p:spPr>
          <a:xfrm>
            <a:off x="685800" y="64008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AEB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 ·  Master Builders Tasmania  ·  Powered by High Risk Work Solutions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66928"/>
            <a:ext cx="10789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85800" y="841248"/>
            <a:ext cx="10789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What you'll walk away with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85800" y="1783080"/>
            <a:ext cx="5166360" cy="1554480"/>
          </a:xfrm>
          <a:prstGeom prst="roundRect">
            <a:avLst>
              <a:gd name="adj" fmla="val 5294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3"/>
          <p:cNvSpPr/>
          <p:nvPr/>
        </p:nvSpPr>
        <p:spPr>
          <a:xfrm>
            <a:off x="960120" y="2057400"/>
            <a:ext cx="566928" cy="566928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712" y="2221992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91640" y="202082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A Respect@Work self-audit</a:t>
            </a:r>
            <a:endParaRPr lang="en-US" sz="1650" dirty="0"/>
          </a:p>
        </p:txBody>
      </p:sp>
      <p:sp>
        <p:nvSpPr>
          <p:cNvPr id="8" name="Text 5"/>
          <p:cNvSpPr/>
          <p:nvPr/>
        </p:nvSpPr>
        <p:spPr>
          <a:xfrm>
            <a:off x="1691640" y="2478024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exactly where you stand against the seven Standards — and a 90-day plan to act.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309360" y="1783080"/>
            <a:ext cx="5166360" cy="1554480"/>
          </a:xfrm>
          <a:prstGeom prst="roundRect">
            <a:avLst>
              <a:gd name="adj" fmla="val 5294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Shape 7"/>
          <p:cNvSpPr/>
          <p:nvPr/>
        </p:nvSpPr>
        <p:spPr>
          <a:xfrm>
            <a:off x="6583680" y="2057400"/>
            <a:ext cx="566928" cy="566928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8272" y="2221992"/>
            <a:ext cx="237744" cy="2377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315200" y="202082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Ready-to-use policies</a:t>
            </a:r>
            <a:endParaRPr lang="en-US" sz="1650" dirty="0"/>
          </a:p>
        </p:txBody>
      </p:sp>
      <p:sp>
        <p:nvSpPr>
          <p:cNvPr id="13" name="Text 9"/>
          <p:cNvSpPr/>
          <p:nvPr/>
        </p:nvSpPr>
        <p:spPr>
          <a:xfrm>
            <a:off x="7315200" y="2478024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Prevention and response policy, investigation procedure and incident flowcharts to adapt.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85800" y="3657600"/>
            <a:ext cx="5166360" cy="1554480"/>
          </a:xfrm>
          <a:prstGeom prst="roundRect">
            <a:avLst>
              <a:gd name="adj" fmla="val 5294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Shape 11"/>
          <p:cNvSpPr/>
          <p:nvPr/>
        </p:nvSpPr>
        <p:spPr>
          <a:xfrm>
            <a:off x="960120" y="3931920"/>
            <a:ext cx="566928" cy="566928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4712" y="4096512"/>
            <a:ext cx="237744" cy="23774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91640" y="389534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Confidence on your duty</a:t>
            </a:r>
            <a:endParaRPr lang="en-US" sz="1650" dirty="0"/>
          </a:p>
        </p:txBody>
      </p:sp>
      <p:sp>
        <p:nvSpPr>
          <p:cNvPr id="18" name="Text 13"/>
          <p:cNvSpPr/>
          <p:nvPr/>
        </p:nvSpPr>
        <p:spPr>
          <a:xfrm>
            <a:off x="1691640" y="4352544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Plain-language guidance on what's “reasonable and proportionate” for your size of business.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6309360" y="3657600"/>
            <a:ext cx="5166360" cy="1554480"/>
          </a:xfrm>
          <a:prstGeom prst="roundRect">
            <a:avLst>
              <a:gd name="adj" fmla="val 5294"/>
            </a:avLst>
          </a:prstGeom>
          <a:solidFill>
            <a:srgbClr val="EEF1FA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0" name="Shape 15"/>
          <p:cNvSpPr/>
          <p:nvPr/>
        </p:nvSpPr>
        <p:spPr>
          <a:xfrm>
            <a:off x="6583680" y="3931920"/>
            <a:ext cx="566928" cy="566928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8272" y="4096512"/>
            <a:ext cx="237744" cy="23774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315200" y="389534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F3A8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Recognition for your effort</a:t>
            </a:r>
            <a:endParaRPr lang="en-US" sz="1650" dirty="0"/>
          </a:p>
        </p:txBody>
      </p:sp>
      <p:sp>
        <p:nvSpPr>
          <p:cNvPr id="23" name="Text 17"/>
          <p:cNvSpPr/>
          <p:nvPr/>
        </p:nvSpPr>
        <p:spPr>
          <a:xfrm>
            <a:off x="7315200" y="4352544"/>
            <a:ext cx="3931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1A22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completion record for your commitment to a workplace where women thrive — free to members.</a:t>
            </a:r>
            <a:endParaRPr lang="en-US" sz="1250" dirty="0"/>
          </a:p>
        </p:txBody>
      </p:sp>
      <p:sp>
        <p:nvSpPr>
          <p:cNvPr id="24" name="Text 18"/>
          <p:cNvSpPr/>
          <p:nvPr/>
        </p:nvSpPr>
        <p:spPr>
          <a:xfrm>
            <a:off x="685800" y="64008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B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 ·  Master Builders Tasmania  ·  Powered by High Risk Work Solutions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3A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194560" y="3291840"/>
            <a:ext cx="5486400" cy="5486400"/>
          </a:xfrm>
          <a:prstGeom prst="ellipse">
            <a:avLst/>
          </a:prstGeom>
          <a:solidFill>
            <a:srgbClr val="162A66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" name="Shape 1"/>
          <p:cNvSpPr/>
          <p:nvPr/>
        </p:nvSpPr>
        <p:spPr>
          <a:xfrm>
            <a:off x="9875520" y="-2194560"/>
            <a:ext cx="4937760" cy="4937760"/>
          </a:xfrm>
          <a:prstGeom prst="ellipse">
            <a:avLst/>
          </a:prstGeom>
          <a:solidFill>
            <a:srgbClr val="F48114">
              <a:alpha val="1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481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PART OF IT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058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Let's build it together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685800" y="2286000"/>
            <a:ext cx="548640" cy="548640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2441448"/>
            <a:ext cx="237744" cy="23774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99032" y="2203704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Access the modules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399032" y="260604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RetainHER is live and free from today – contact us for either our self guided modules or one of our experts to come and deliver the course to you, in a way that suits your business,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6309360" y="2286000"/>
            <a:ext cx="548640" cy="548640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4808" y="2441448"/>
            <a:ext cx="237744" cy="2377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22592" y="2203704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Start with the audit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7022592" y="260604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 Respect@Work self-audit and pick your three first actions.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685800" y="3794760"/>
            <a:ext cx="548640" cy="548640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248" y="3950208"/>
            <a:ext cx="237744" cy="23774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399032" y="3712464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Share your story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1399032" y="411480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in construction — join our Industry Voices and help others see themselves here.</a:t>
            </a:r>
            <a:endParaRPr lang="en-US" sz="1250" dirty="0"/>
          </a:p>
        </p:txBody>
      </p:sp>
      <p:sp>
        <p:nvSpPr>
          <p:cNvPr id="18" name="Shape 13"/>
          <p:cNvSpPr/>
          <p:nvPr/>
        </p:nvSpPr>
        <p:spPr>
          <a:xfrm>
            <a:off x="6309360" y="3794760"/>
            <a:ext cx="548640" cy="548640"/>
          </a:xfrm>
          <a:prstGeom prst="ellipse">
            <a:avLst/>
          </a:prstGeom>
          <a:solidFill>
            <a:srgbClr val="F48114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64808" y="3950208"/>
            <a:ext cx="237744" cy="237744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7022592" y="3712464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entury Schoolbook" pitchFamily="34" charset="0"/>
                <a:ea typeface="Century Schoolbook" pitchFamily="34" charset="-122"/>
                <a:cs typeface="Century Schoolbook" pitchFamily="34" charset="-120"/>
              </a:rPr>
              <a:t>Be a champion</a:t>
            </a:r>
            <a:endParaRPr lang="en-US" sz="1600" dirty="0"/>
          </a:p>
        </p:txBody>
      </p:sp>
      <p:sp>
        <p:nvSpPr>
          <p:cNvPr id="21" name="Text 15"/>
          <p:cNvSpPr/>
          <p:nvPr/>
        </p:nvSpPr>
        <p:spPr>
          <a:xfrm>
            <a:off x="7022592" y="411480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sz="1250" dirty="0">
                <a:solidFill>
                  <a:srgbClr val="C7C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a colleague, talk to us about delivery, and lead the change in your business.</a:t>
            </a:r>
            <a:endParaRPr lang="en-US" sz="1250" dirty="0"/>
          </a:p>
        </p:txBody>
      </p:sp>
      <p:sp>
        <p:nvSpPr>
          <p:cNvPr id="22" name="Text 16"/>
          <p:cNvSpPr/>
          <p:nvPr/>
        </p:nvSpPr>
        <p:spPr>
          <a:xfrm>
            <a:off x="685800" y="61722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EB6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 Builders Tasmania  ·  mbatas.org.au  ·  Powered by High Risk Work Solutions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919</Words>
  <Application>Microsoft Office PowerPoint</Application>
  <PresentationFormat>Widescreen</PresentationFormat>
  <Paragraphs>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Schoolbook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RetainHER Launch</dc:title>
  <dc:subject>PptxGenJS Presentation</dc:subject>
  <dc:creator>Master Builders Tasmania</dc:creator>
  <cp:lastModifiedBy>Jenna Cairney</cp:lastModifiedBy>
  <cp:revision>2</cp:revision>
  <dcterms:created xsi:type="dcterms:W3CDTF">2026-06-21T06:11:34Z</dcterms:created>
  <dcterms:modified xsi:type="dcterms:W3CDTF">2026-06-21T21:28:37Z</dcterms:modified>
</cp:coreProperties>
</file>